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76" r:id="rId4"/>
    <p:sldId id="266" r:id="rId5"/>
    <p:sldId id="267" r:id="rId6"/>
    <p:sldId id="269" r:id="rId7"/>
    <p:sldId id="270" r:id="rId8"/>
    <p:sldId id="268" r:id="rId9"/>
    <p:sldId id="271" r:id="rId10"/>
    <p:sldId id="272" r:id="rId11"/>
    <p:sldId id="273" r:id="rId12"/>
    <p:sldId id="274" r:id="rId13"/>
    <p:sldId id="275" r:id="rId14"/>
    <p:sldId id="263" r:id="rId15"/>
    <p:sldId id="262" r:id="rId16"/>
    <p:sldId id="26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48" autoAdjust="0"/>
    <p:restoredTop sz="94614"/>
  </p:normalViewPr>
  <p:slideViewPr>
    <p:cSldViewPr snapToGrid="0" snapToObjects="1">
      <p:cViewPr varScale="1">
        <p:scale>
          <a:sx n="84" d="100"/>
          <a:sy n="84" d="100"/>
        </p:scale>
        <p:origin x="449"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382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4178BFA-27BC-F64E-93E5-4E0ED6F4E899}"/>
              </a:ext>
            </a:extLst>
          </p:cNvPr>
          <p:cNvSpPr>
            <a:spLocks noGrp="1"/>
          </p:cNvSpPr>
          <p:nvPr>
            <p:ph type="body" sz="quarter" idx="10"/>
          </p:nvPr>
        </p:nvSpPr>
        <p:spPr>
          <a:xfrm>
            <a:off x="2517732" y="1014607"/>
            <a:ext cx="7139835" cy="3569919"/>
          </a:xfrm>
          <a:prstGeom prst="rect">
            <a:avLst/>
          </a:prstGeom>
          <a:effectLst>
            <a:outerShdw blurRad="50800" dist="38100" dir="2700000" algn="tl" rotWithShape="0">
              <a:prstClr val="black">
                <a:alpha val="70000"/>
              </a:prstClr>
            </a:outerShdw>
          </a:effectLst>
        </p:spPr>
        <p:txBody>
          <a:bodyPr lIns="548640" tIns="182880" rIns="548640" bIns="182880" anchor="ctr"/>
          <a:lstStyle>
            <a:lvl1pPr marL="0" indent="0" algn="ctr">
              <a:spcBef>
                <a:spcPts val="0"/>
              </a:spcBef>
              <a:buNone/>
              <a:defRPr sz="4500" b="1" i="0">
                <a:solidFill>
                  <a:schemeClr val="bg1"/>
                </a:solidFill>
                <a:latin typeface="Arial" panose="020B0604020202020204" pitchFamily="34" charset="0"/>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7845527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Dark Backgroun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E34B3AC-1C3D-E44B-B77D-91B974885CBD}"/>
              </a:ext>
            </a:extLst>
          </p:cNvPr>
          <p:cNvSpPr>
            <a:spLocks noGrp="1"/>
          </p:cNvSpPr>
          <p:nvPr>
            <p:ph type="body" sz="quarter" idx="10" hasCustomPrompt="1"/>
          </p:nvPr>
        </p:nvSpPr>
        <p:spPr>
          <a:xfrm>
            <a:off x="764088" y="1"/>
            <a:ext cx="8617908" cy="1031966"/>
          </a:xfrm>
          <a:prstGeom prst="rect">
            <a:avLst/>
          </a:prstGeom>
        </p:spPr>
        <p:txBody>
          <a:bodyPr lIns="274320" anchor="ctr">
            <a:normAutofit/>
          </a:bodyPr>
          <a:lstStyle>
            <a:lvl1pPr marL="0" indent="0">
              <a:lnSpc>
                <a:spcPct val="100000"/>
              </a:lnSpc>
              <a:spcBef>
                <a:spcPts val="0"/>
              </a:spcBef>
              <a:buNone/>
              <a:defRPr sz="2500" b="1">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Edit Master Text Styles</a:t>
            </a:r>
          </a:p>
        </p:txBody>
      </p:sp>
      <p:sp>
        <p:nvSpPr>
          <p:cNvPr id="15" name="Text Placeholder 14">
            <a:extLst>
              <a:ext uri="{FF2B5EF4-FFF2-40B4-BE49-F238E27FC236}">
                <a16:creationId xmlns:a16="http://schemas.microsoft.com/office/drawing/2014/main" id="{D852A4DE-5CC7-B74E-82CD-A5DA008B9EA5}"/>
              </a:ext>
            </a:extLst>
          </p:cNvPr>
          <p:cNvSpPr>
            <a:spLocks noGrp="1"/>
          </p:cNvSpPr>
          <p:nvPr>
            <p:ph type="body" sz="quarter" idx="11"/>
          </p:nvPr>
        </p:nvSpPr>
        <p:spPr>
          <a:xfrm>
            <a:off x="764087" y="1480883"/>
            <a:ext cx="10935223" cy="4157662"/>
          </a:xfrm>
          <a:prstGeom prst="rect">
            <a:avLst/>
          </a:prstGeom>
        </p:spPr>
        <p:txBody>
          <a:bodyPr lIns="274320"/>
          <a:lstStyle>
            <a:lvl1pPr marL="228600" indent="-320040">
              <a:spcAft>
                <a:spcPts val="600"/>
              </a:spcAft>
              <a:buClr>
                <a:schemeClr val="accent2"/>
              </a:buClr>
              <a:buFont typeface="Wingdings" pitchFamily="2" charset="2"/>
              <a:buChar char="§"/>
              <a:defRPr>
                <a:ln>
                  <a:noFill/>
                </a:ln>
                <a:solidFill>
                  <a:schemeClr val="bg1"/>
                </a:solidFill>
              </a:defRPr>
            </a:lvl1pPr>
            <a:lvl2pPr marL="685800" indent="-320040">
              <a:spcAft>
                <a:spcPts val="600"/>
              </a:spcAft>
              <a:buClr>
                <a:schemeClr val="accent2"/>
              </a:buClr>
              <a:buFont typeface="Wingdings" pitchFamily="2" charset="2"/>
              <a:buChar char="§"/>
              <a:defRPr>
                <a:ln>
                  <a:noFill/>
                </a:ln>
                <a:solidFill>
                  <a:schemeClr val="bg1"/>
                </a:solidFill>
              </a:defRPr>
            </a:lvl2pPr>
            <a:lvl3pPr marL="1143000" indent="-320040">
              <a:spcAft>
                <a:spcPts val="600"/>
              </a:spcAft>
              <a:buClr>
                <a:schemeClr val="accent2"/>
              </a:buClr>
              <a:buFont typeface="Wingdings" pitchFamily="2" charset="2"/>
              <a:buChar char="§"/>
              <a:defRPr>
                <a:ln>
                  <a:noFill/>
                </a:ln>
                <a:solidFill>
                  <a:schemeClr val="bg1"/>
                </a:solidFill>
              </a:defRPr>
            </a:lvl3pPr>
            <a:lvl4pPr marL="1600200" indent="-320040">
              <a:spcAft>
                <a:spcPts val="600"/>
              </a:spcAft>
              <a:buClr>
                <a:schemeClr val="accent2"/>
              </a:buClr>
              <a:buFont typeface="Wingdings" pitchFamily="2" charset="2"/>
              <a:buChar char="§"/>
              <a:defRPr>
                <a:ln>
                  <a:noFill/>
                </a:ln>
                <a:solidFill>
                  <a:schemeClr val="bg1"/>
                </a:solidFill>
              </a:defRPr>
            </a:lvl4pPr>
            <a:lvl5pPr marL="2057400" indent="-320040">
              <a:spcAft>
                <a:spcPts val="600"/>
              </a:spcAft>
              <a:buClr>
                <a:schemeClr val="accent2"/>
              </a:buClr>
              <a:buFont typeface="Wingdings" pitchFamily="2" charset="2"/>
              <a:buChar char="§"/>
              <a:defRPr>
                <a:ln>
                  <a:noFill/>
                </a:ln>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30870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 -Dark Backgroun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E34B3AC-1C3D-E44B-B77D-91B974885CBD}"/>
              </a:ext>
            </a:extLst>
          </p:cNvPr>
          <p:cNvSpPr>
            <a:spLocks noGrp="1"/>
          </p:cNvSpPr>
          <p:nvPr>
            <p:ph type="body" sz="quarter" idx="10" hasCustomPrompt="1"/>
          </p:nvPr>
        </p:nvSpPr>
        <p:spPr>
          <a:xfrm>
            <a:off x="764088" y="1"/>
            <a:ext cx="8617908" cy="1031966"/>
          </a:xfrm>
          <a:prstGeom prst="rect">
            <a:avLst/>
          </a:prstGeom>
        </p:spPr>
        <p:txBody>
          <a:bodyPr lIns="274320" anchor="ctr">
            <a:normAutofit/>
          </a:bodyPr>
          <a:lstStyle>
            <a:lvl1pPr marL="0" indent="0">
              <a:lnSpc>
                <a:spcPct val="100000"/>
              </a:lnSpc>
              <a:spcBef>
                <a:spcPts val="0"/>
              </a:spcBef>
              <a:buNone/>
              <a:defRPr sz="2500" b="1">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Edit Master Text Styles</a:t>
            </a:r>
          </a:p>
        </p:txBody>
      </p:sp>
      <p:sp>
        <p:nvSpPr>
          <p:cNvPr id="15" name="Text Placeholder 14">
            <a:extLst>
              <a:ext uri="{FF2B5EF4-FFF2-40B4-BE49-F238E27FC236}">
                <a16:creationId xmlns:a16="http://schemas.microsoft.com/office/drawing/2014/main" id="{D852A4DE-5CC7-B74E-82CD-A5DA008B9EA5}"/>
              </a:ext>
            </a:extLst>
          </p:cNvPr>
          <p:cNvSpPr>
            <a:spLocks noGrp="1"/>
          </p:cNvSpPr>
          <p:nvPr>
            <p:ph type="body" sz="quarter" idx="11"/>
          </p:nvPr>
        </p:nvSpPr>
        <p:spPr>
          <a:xfrm>
            <a:off x="764087" y="1480883"/>
            <a:ext cx="10935223" cy="4157662"/>
          </a:xfrm>
          <a:prstGeom prst="rect">
            <a:avLst/>
          </a:prstGeom>
        </p:spPr>
        <p:txBody>
          <a:bodyPr lIns="274320"/>
          <a:lstStyle>
            <a:lvl1pPr marL="228600" indent="-320040">
              <a:spcAft>
                <a:spcPts val="600"/>
              </a:spcAft>
              <a:buClr>
                <a:schemeClr val="accent2"/>
              </a:buClr>
              <a:buFont typeface="Wingdings" pitchFamily="2" charset="2"/>
              <a:buChar char="§"/>
              <a:defRPr>
                <a:ln>
                  <a:noFill/>
                </a:ln>
                <a:solidFill>
                  <a:schemeClr val="tx1"/>
                </a:solidFill>
              </a:defRPr>
            </a:lvl1pPr>
            <a:lvl2pPr marL="685800" indent="-320040">
              <a:spcAft>
                <a:spcPts val="600"/>
              </a:spcAft>
              <a:buClr>
                <a:schemeClr val="accent2"/>
              </a:buClr>
              <a:buFont typeface="Wingdings" pitchFamily="2" charset="2"/>
              <a:buChar char="§"/>
              <a:defRPr>
                <a:ln>
                  <a:noFill/>
                </a:ln>
                <a:solidFill>
                  <a:schemeClr val="tx1"/>
                </a:solidFill>
              </a:defRPr>
            </a:lvl2pPr>
            <a:lvl3pPr marL="1143000" indent="-320040">
              <a:spcAft>
                <a:spcPts val="600"/>
              </a:spcAft>
              <a:buClr>
                <a:schemeClr val="accent2"/>
              </a:buClr>
              <a:buFont typeface="Wingdings" pitchFamily="2" charset="2"/>
              <a:buChar char="§"/>
              <a:defRPr>
                <a:ln>
                  <a:noFill/>
                </a:ln>
                <a:solidFill>
                  <a:schemeClr val="tx1"/>
                </a:solidFill>
              </a:defRPr>
            </a:lvl3pPr>
            <a:lvl4pPr marL="1600200" indent="-320040">
              <a:spcAft>
                <a:spcPts val="600"/>
              </a:spcAft>
              <a:buClr>
                <a:schemeClr val="accent2"/>
              </a:buClr>
              <a:buFont typeface="Wingdings" pitchFamily="2" charset="2"/>
              <a:buChar char="§"/>
              <a:defRPr>
                <a:ln>
                  <a:noFill/>
                </a:ln>
                <a:solidFill>
                  <a:schemeClr val="tx1"/>
                </a:solidFill>
              </a:defRPr>
            </a:lvl4pPr>
            <a:lvl5pPr marL="2057400" indent="-320040">
              <a:spcAft>
                <a:spcPts val="600"/>
              </a:spcAft>
              <a:buClr>
                <a:schemeClr val="accent2"/>
              </a:buClr>
              <a:buFont typeface="Wingdings" pitchFamily="2" charset="2"/>
              <a:buChar char="§"/>
              <a:defRPr>
                <a:ln>
                  <a:noFill/>
                </a:ln>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3136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ontent -Dark Background 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36339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97896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anaconda.com/"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Thimgan/GISVT2025"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www.linkedin.com/in/brad-welborn-35303782" TargetMode="External"/><Relationship Id="rId2" Type="http://schemas.openxmlformats.org/officeDocument/2006/relationships/hyperlink" Target="mailto:Brad@Thimgan.com" TargetMode="Externa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www.tiobe.com/tiobe-index/"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9541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30DEA-7B31-21BD-D49E-9C9399F49DE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7936FC0-5377-9C35-F477-052E57508B95}"/>
              </a:ext>
            </a:extLst>
          </p:cNvPr>
          <p:cNvSpPr>
            <a:spLocks noGrp="1"/>
          </p:cNvSpPr>
          <p:nvPr>
            <p:ph type="body" sz="quarter" idx="10"/>
          </p:nvPr>
        </p:nvSpPr>
        <p:spPr/>
        <p:txBody>
          <a:bodyPr/>
          <a:lstStyle/>
          <a:p>
            <a:r>
              <a:rPr lang="en-US" dirty="0"/>
              <a:t>Anaconda Packages</a:t>
            </a:r>
          </a:p>
        </p:txBody>
      </p:sp>
      <p:pic>
        <p:nvPicPr>
          <p:cNvPr id="5" name="Picture 4" descr="A screenshot of a computer&#10;&#10;AI-generated content may be incorrect.">
            <a:extLst>
              <a:ext uri="{FF2B5EF4-FFF2-40B4-BE49-F238E27FC236}">
                <a16:creationId xmlns:a16="http://schemas.microsoft.com/office/drawing/2014/main" id="{D035B140-F8AC-38DD-DF20-368B814BE469}"/>
              </a:ext>
            </a:extLst>
          </p:cNvPr>
          <p:cNvPicPr>
            <a:picLocks noChangeAspect="1"/>
          </p:cNvPicPr>
          <p:nvPr/>
        </p:nvPicPr>
        <p:blipFill>
          <a:blip r:embed="rId2"/>
          <a:stretch>
            <a:fillRect/>
          </a:stretch>
        </p:blipFill>
        <p:spPr>
          <a:xfrm>
            <a:off x="2064670" y="1983095"/>
            <a:ext cx="8062659" cy="4058002"/>
          </a:xfrm>
          <a:prstGeom prst="rect">
            <a:avLst/>
          </a:prstGeom>
        </p:spPr>
      </p:pic>
    </p:spTree>
    <p:extLst>
      <p:ext uri="{BB962C8B-B14F-4D97-AF65-F5344CB8AC3E}">
        <p14:creationId xmlns:p14="http://schemas.microsoft.com/office/powerpoint/2010/main" val="2233627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77953-C03E-ECEF-6301-15BD45DA052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39ACC6D-FFC5-02C7-C3BD-B0E6C1286A36}"/>
              </a:ext>
            </a:extLst>
          </p:cNvPr>
          <p:cNvSpPr>
            <a:spLocks noGrp="1"/>
          </p:cNvSpPr>
          <p:nvPr>
            <p:ph type="body" sz="quarter" idx="10"/>
          </p:nvPr>
        </p:nvSpPr>
        <p:spPr/>
        <p:txBody>
          <a:bodyPr/>
          <a:lstStyle/>
          <a:p>
            <a:r>
              <a:rPr lang="en-US" dirty="0"/>
              <a:t>Anaconda Installation</a:t>
            </a:r>
          </a:p>
        </p:txBody>
      </p:sp>
      <p:sp>
        <p:nvSpPr>
          <p:cNvPr id="3" name="Text Placeholder 2">
            <a:extLst>
              <a:ext uri="{FF2B5EF4-FFF2-40B4-BE49-F238E27FC236}">
                <a16:creationId xmlns:a16="http://schemas.microsoft.com/office/drawing/2014/main" id="{71E2B6A6-AD59-885E-F2F6-18A0B80D7216}"/>
              </a:ext>
            </a:extLst>
          </p:cNvPr>
          <p:cNvSpPr>
            <a:spLocks noGrp="1"/>
          </p:cNvSpPr>
          <p:nvPr>
            <p:ph type="body" sz="quarter" idx="11"/>
          </p:nvPr>
        </p:nvSpPr>
        <p:spPr>
          <a:xfrm>
            <a:off x="3738156" y="1361613"/>
            <a:ext cx="4715687" cy="626213"/>
          </a:xfrm>
        </p:spPr>
        <p:txBody>
          <a:bodyPr/>
          <a:lstStyle/>
          <a:p>
            <a:pPr marL="0" indent="0">
              <a:buNone/>
            </a:pPr>
            <a:r>
              <a:rPr lang="en-US" dirty="0">
                <a:hlinkClick r:id="rId2"/>
              </a:rPr>
              <a:t>https://www.anaconda.com</a:t>
            </a:r>
            <a:endParaRPr lang="en-US" dirty="0"/>
          </a:p>
          <a:p>
            <a:pPr marL="0" indent="0">
              <a:buNone/>
            </a:pPr>
            <a:endParaRPr lang="en-US" dirty="0"/>
          </a:p>
        </p:txBody>
      </p:sp>
      <p:pic>
        <p:nvPicPr>
          <p:cNvPr id="7" name="Picture 6" descr="A screenshot of a computer&#10;&#10;AI-generated content may be incorrect.">
            <a:extLst>
              <a:ext uri="{FF2B5EF4-FFF2-40B4-BE49-F238E27FC236}">
                <a16:creationId xmlns:a16="http://schemas.microsoft.com/office/drawing/2014/main" id="{9CD3D463-7CD6-7E0A-E8B0-1FF80164097A}"/>
              </a:ext>
            </a:extLst>
          </p:cNvPr>
          <p:cNvPicPr>
            <a:picLocks noChangeAspect="1"/>
          </p:cNvPicPr>
          <p:nvPr/>
        </p:nvPicPr>
        <p:blipFill>
          <a:blip r:embed="rId3"/>
          <a:stretch>
            <a:fillRect/>
          </a:stretch>
        </p:blipFill>
        <p:spPr>
          <a:xfrm>
            <a:off x="3006189" y="1987826"/>
            <a:ext cx="6179620" cy="4419600"/>
          </a:xfrm>
          <a:prstGeom prst="rect">
            <a:avLst/>
          </a:prstGeom>
        </p:spPr>
      </p:pic>
    </p:spTree>
    <p:extLst>
      <p:ext uri="{BB962C8B-B14F-4D97-AF65-F5344CB8AC3E}">
        <p14:creationId xmlns:p14="http://schemas.microsoft.com/office/powerpoint/2010/main" val="3826245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8C015-24A8-CA7E-A559-FD5B29E3E774}"/>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5962DAA-BBD7-E94C-9A45-133F0472CEDB}"/>
              </a:ext>
            </a:extLst>
          </p:cNvPr>
          <p:cNvSpPr>
            <a:spLocks noGrp="1"/>
          </p:cNvSpPr>
          <p:nvPr>
            <p:ph type="body" sz="quarter" idx="10"/>
          </p:nvPr>
        </p:nvSpPr>
        <p:spPr/>
        <p:txBody>
          <a:bodyPr/>
          <a:lstStyle/>
          <a:p>
            <a:r>
              <a:rPr lang="en-US" dirty="0"/>
              <a:t>Registration</a:t>
            </a:r>
          </a:p>
        </p:txBody>
      </p:sp>
      <p:pic>
        <p:nvPicPr>
          <p:cNvPr id="7" name="Picture 6" descr="A screenshot of a computer&#10;&#10;AI-generated content may be incorrect.">
            <a:extLst>
              <a:ext uri="{FF2B5EF4-FFF2-40B4-BE49-F238E27FC236}">
                <a16:creationId xmlns:a16="http://schemas.microsoft.com/office/drawing/2014/main" id="{A26BAD93-512B-1306-B990-C4201BC4DAE7}"/>
              </a:ext>
            </a:extLst>
          </p:cNvPr>
          <p:cNvPicPr>
            <a:picLocks noChangeAspect="1"/>
          </p:cNvPicPr>
          <p:nvPr/>
        </p:nvPicPr>
        <p:blipFill>
          <a:blip r:embed="rId2"/>
          <a:stretch>
            <a:fillRect/>
          </a:stretch>
        </p:blipFill>
        <p:spPr>
          <a:xfrm>
            <a:off x="1616765" y="1882524"/>
            <a:ext cx="8958470" cy="4484432"/>
          </a:xfrm>
          <a:prstGeom prst="rect">
            <a:avLst/>
          </a:prstGeom>
        </p:spPr>
      </p:pic>
    </p:spTree>
    <p:extLst>
      <p:ext uri="{BB962C8B-B14F-4D97-AF65-F5344CB8AC3E}">
        <p14:creationId xmlns:p14="http://schemas.microsoft.com/office/powerpoint/2010/main" val="998150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5B192-A5D8-4DA8-CC12-FDFC4DE816E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2A2C6D7-086E-CFB1-8C1D-59128C8C91A8}"/>
              </a:ext>
            </a:extLst>
          </p:cNvPr>
          <p:cNvSpPr>
            <a:spLocks noGrp="1"/>
          </p:cNvSpPr>
          <p:nvPr>
            <p:ph type="body" sz="quarter" idx="10"/>
          </p:nvPr>
        </p:nvSpPr>
        <p:spPr/>
        <p:txBody>
          <a:bodyPr/>
          <a:lstStyle/>
          <a:p>
            <a:r>
              <a:rPr lang="en-US" dirty="0"/>
              <a:t>Anaconda Download Page</a:t>
            </a:r>
          </a:p>
        </p:txBody>
      </p:sp>
      <p:pic>
        <p:nvPicPr>
          <p:cNvPr id="5" name="Picture 4" descr="A screenshot of a computer&#10;&#10;AI-generated content may be incorrect.">
            <a:extLst>
              <a:ext uri="{FF2B5EF4-FFF2-40B4-BE49-F238E27FC236}">
                <a16:creationId xmlns:a16="http://schemas.microsoft.com/office/drawing/2014/main" id="{CAAED1B6-C90F-8814-0766-FB3EB6FD0DD9}"/>
              </a:ext>
            </a:extLst>
          </p:cNvPr>
          <p:cNvPicPr>
            <a:picLocks noChangeAspect="1"/>
          </p:cNvPicPr>
          <p:nvPr/>
        </p:nvPicPr>
        <p:blipFill>
          <a:blip r:embed="rId2"/>
          <a:stretch>
            <a:fillRect/>
          </a:stretch>
        </p:blipFill>
        <p:spPr>
          <a:xfrm>
            <a:off x="2080591" y="1823974"/>
            <a:ext cx="8030818" cy="4694298"/>
          </a:xfrm>
          <a:prstGeom prst="rect">
            <a:avLst/>
          </a:prstGeom>
        </p:spPr>
      </p:pic>
    </p:spTree>
    <p:extLst>
      <p:ext uri="{BB962C8B-B14F-4D97-AF65-F5344CB8AC3E}">
        <p14:creationId xmlns:p14="http://schemas.microsoft.com/office/powerpoint/2010/main" val="6972025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1F8D849-C9C4-68C9-0EAF-138B20642F02}"/>
              </a:ext>
            </a:extLst>
          </p:cNvPr>
          <p:cNvSpPr>
            <a:spLocks noGrp="1"/>
          </p:cNvSpPr>
          <p:nvPr>
            <p:ph type="body" sz="quarter" idx="10"/>
          </p:nvPr>
        </p:nvSpPr>
        <p:spPr/>
        <p:txBody>
          <a:bodyPr/>
          <a:lstStyle/>
          <a:p>
            <a:r>
              <a:rPr lang="en-US" dirty="0"/>
              <a:t>Continuing Education (CE) Credits</a:t>
            </a:r>
          </a:p>
        </p:txBody>
      </p:sp>
      <p:sp>
        <p:nvSpPr>
          <p:cNvPr id="3" name="Text Placeholder 2">
            <a:extLst>
              <a:ext uri="{FF2B5EF4-FFF2-40B4-BE49-F238E27FC236}">
                <a16:creationId xmlns:a16="http://schemas.microsoft.com/office/drawing/2014/main" id="{0DF56DBF-C5B9-B69D-F327-4E4262B3CD58}"/>
              </a:ext>
            </a:extLst>
          </p:cNvPr>
          <p:cNvSpPr>
            <a:spLocks noGrp="1"/>
          </p:cNvSpPr>
          <p:nvPr>
            <p:ph type="body" sz="quarter" idx="11"/>
          </p:nvPr>
        </p:nvSpPr>
        <p:spPr>
          <a:xfrm>
            <a:off x="764088" y="1480883"/>
            <a:ext cx="8877934" cy="4157662"/>
          </a:xfrm>
        </p:spPr>
        <p:txBody>
          <a:bodyPr/>
          <a:lstStyle/>
          <a:p>
            <a:r>
              <a:rPr lang="en-US" dirty="0"/>
              <a:t>Recertification Credit forms for CE credits can be collected from the registration area on Thursday</a:t>
            </a:r>
          </a:p>
          <a:p>
            <a:endParaRPr lang="en-US" dirty="0"/>
          </a:p>
          <a:p>
            <a:r>
              <a:rPr lang="en-US" dirty="0"/>
              <a:t>Housekeeping</a:t>
            </a:r>
          </a:p>
          <a:p>
            <a:pPr lvl="1"/>
            <a:r>
              <a:rPr lang="en-US" dirty="0"/>
              <a:t>The conference proceedings will be available approximately 8 weeks after the conference</a:t>
            </a:r>
          </a:p>
          <a:p>
            <a:pPr lvl="1"/>
            <a:r>
              <a:rPr lang="en-US" dirty="0"/>
              <a:t>Please silence your electronic devices</a:t>
            </a:r>
          </a:p>
          <a:p>
            <a:pPr lvl="1"/>
            <a:r>
              <a:rPr lang="en-US" dirty="0"/>
              <a:t>Attendance at this conference counts toward GIS Professional (GISP) Certification and renewal</a:t>
            </a:r>
          </a:p>
        </p:txBody>
      </p:sp>
      <p:sp>
        <p:nvSpPr>
          <p:cNvPr id="4" name="object 4">
            <a:extLst>
              <a:ext uri="{FF2B5EF4-FFF2-40B4-BE49-F238E27FC236}">
                <a16:creationId xmlns:a16="http://schemas.microsoft.com/office/drawing/2014/main" id="{909B0108-43C5-E75D-C58C-AA353C8288B3}"/>
              </a:ext>
            </a:extLst>
          </p:cNvPr>
          <p:cNvSpPr/>
          <p:nvPr/>
        </p:nvSpPr>
        <p:spPr>
          <a:xfrm>
            <a:off x="8264929" y="1572123"/>
            <a:ext cx="3747254" cy="5150668"/>
          </a:xfrm>
          <a:prstGeom prst="rect">
            <a:avLst/>
          </a:prstGeom>
          <a:blipFill>
            <a:blip r:embed="rId2"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Tree>
    <p:extLst>
      <p:ext uri="{BB962C8B-B14F-4D97-AF65-F5344CB8AC3E}">
        <p14:creationId xmlns:p14="http://schemas.microsoft.com/office/powerpoint/2010/main" val="25888927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0DF27-202C-6DDC-203C-F3A5F9D630D4}"/>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80E4ECEC-2465-8706-EF13-094EC60CE2B8}"/>
              </a:ext>
            </a:extLst>
          </p:cNvPr>
          <p:cNvSpPr>
            <a:spLocks noGrp="1"/>
          </p:cNvSpPr>
          <p:nvPr>
            <p:ph type="body" sz="quarter" idx="10"/>
          </p:nvPr>
        </p:nvSpPr>
        <p:spPr/>
        <p:txBody>
          <a:bodyPr/>
          <a:lstStyle/>
          <a:p>
            <a:r>
              <a:rPr lang="en-US" dirty="0"/>
              <a:t>IAAO Annual Conference &amp; Exhibition</a:t>
            </a:r>
          </a:p>
        </p:txBody>
      </p:sp>
      <p:pic>
        <p:nvPicPr>
          <p:cNvPr id="12" name="Picture 11" descr="A logo with palm tree and text&#10;&#10;Description automatically generated">
            <a:extLst>
              <a:ext uri="{FF2B5EF4-FFF2-40B4-BE49-F238E27FC236}">
                <a16:creationId xmlns:a16="http://schemas.microsoft.com/office/drawing/2014/main" id="{D7425ABA-C89F-A79B-08F8-E79243E7587C}"/>
              </a:ext>
            </a:extLst>
          </p:cNvPr>
          <p:cNvPicPr>
            <a:picLocks noChangeAspect="1"/>
          </p:cNvPicPr>
          <p:nvPr/>
        </p:nvPicPr>
        <p:blipFill>
          <a:blip r:embed="rId2"/>
          <a:stretch>
            <a:fillRect/>
          </a:stretch>
        </p:blipFill>
        <p:spPr>
          <a:xfrm>
            <a:off x="3123243" y="827861"/>
            <a:ext cx="5733242" cy="5760718"/>
          </a:xfrm>
          <a:prstGeom prst="rect">
            <a:avLst/>
          </a:prstGeom>
        </p:spPr>
      </p:pic>
    </p:spTree>
    <p:extLst>
      <p:ext uri="{BB962C8B-B14F-4D97-AF65-F5344CB8AC3E}">
        <p14:creationId xmlns:p14="http://schemas.microsoft.com/office/powerpoint/2010/main" val="3763384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C5B871-AD1B-3D33-49A0-8AAA5F03603F}"/>
              </a:ext>
            </a:extLst>
          </p:cNvPr>
          <p:cNvSpPr>
            <a:spLocks noGrp="1"/>
          </p:cNvSpPr>
          <p:nvPr>
            <p:ph type="body" sz="quarter" idx="10"/>
          </p:nvPr>
        </p:nvSpPr>
        <p:spPr/>
        <p:txBody>
          <a:bodyPr/>
          <a:lstStyle/>
          <a:p>
            <a:endParaRPr lang="en-US" dirty="0"/>
          </a:p>
        </p:txBody>
      </p:sp>
      <p:sp>
        <p:nvSpPr>
          <p:cNvPr id="3" name="Text Placeholder 2">
            <a:extLst>
              <a:ext uri="{FF2B5EF4-FFF2-40B4-BE49-F238E27FC236}">
                <a16:creationId xmlns:a16="http://schemas.microsoft.com/office/drawing/2014/main" id="{E34159E9-5B9B-2D81-75BC-B73858A859D5}"/>
              </a:ext>
            </a:extLst>
          </p:cNvPr>
          <p:cNvSpPr>
            <a:spLocks noGrp="1"/>
          </p:cNvSpPr>
          <p:nvPr>
            <p:ph type="body" sz="quarter" idx="11"/>
          </p:nvPr>
        </p:nvSpPr>
        <p:spPr>
          <a:xfrm>
            <a:off x="764088" y="1480883"/>
            <a:ext cx="10935222" cy="4157662"/>
          </a:xfrm>
        </p:spPr>
        <p:txBody>
          <a:bodyPr/>
          <a:lstStyle/>
          <a:p>
            <a:pPr marL="0" indent="0">
              <a:buNone/>
            </a:pPr>
            <a:endParaRPr lang="en-US" dirty="0"/>
          </a:p>
          <a:p>
            <a:pPr marL="0" indent="0">
              <a:spcBef>
                <a:spcPts val="0"/>
              </a:spcBef>
              <a:buNone/>
            </a:pPr>
            <a:r>
              <a:rPr lang="en-US" dirty="0"/>
              <a:t>Converting SPSS Regression Models to Python Regression Models Using </a:t>
            </a:r>
            <a:r>
              <a:rPr lang="en-US" dirty="0" err="1"/>
              <a:t>Jupyter</a:t>
            </a:r>
            <a:r>
              <a:rPr lang="en-US" dirty="0"/>
              <a:t> Notebook</a:t>
            </a:r>
          </a:p>
          <a:p>
            <a:pPr marL="0" indent="0">
              <a:spcBef>
                <a:spcPts val="0"/>
              </a:spcBef>
              <a:buNone/>
            </a:pPr>
            <a:endParaRPr lang="en-US" dirty="0"/>
          </a:p>
          <a:p>
            <a:pPr marL="0" indent="0">
              <a:spcBef>
                <a:spcPts val="0"/>
              </a:spcBef>
              <a:buNone/>
            </a:pPr>
            <a:r>
              <a:rPr lang="en-US" dirty="0"/>
              <a:t>Brad Welborn</a:t>
            </a:r>
          </a:p>
          <a:p>
            <a:pPr marL="0" indent="0">
              <a:spcBef>
                <a:spcPts val="0"/>
              </a:spcBef>
              <a:buNone/>
            </a:pPr>
            <a:r>
              <a:rPr lang="en-US" sz="2000" i="1" dirty="0"/>
              <a:t>Brad@Thimgan.com</a:t>
            </a:r>
          </a:p>
          <a:p>
            <a:pPr marL="0" indent="0">
              <a:spcBef>
                <a:spcPts val="0"/>
              </a:spcBef>
              <a:buNone/>
            </a:pPr>
            <a:endParaRPr lang="en-US" dirty="0"/>
          </a:p>
          <a:p>
            <a:pPr marL="0" indent="0">
              <a:spcBef>
                <a:spcPts val="0"/>
              </a:spcBef>
              <a:buNone/>
            </a:pPr>
            <a:r>
              <a:rPr lang="en-US" dirty="0"/>
              <a:t>Zachary Knepp</a:t>
            </a:r>
          </a:p>
          <a:p>
            <a:pPr marL="0" indent="0">
              <a:spcBef>
                <a:spcPts val="0"/>
              </a:spcBef>
              <a:buNone/>
            </a:pPr>
            <a:r>
              <a:rPr lang="en-US" sz="2000" i="1" dirty="0"/>
              <a:t>Zach@Thimgan.com</a:t>
            </a:r>
          </a:p>
        </p:txBody>
      </p:sp>
      <p:pic>
        <p:nvPicPr>
          <p:cNvPr id="5" name="Picture 4" descr="A qr code with a black background&#10;&#10;Description automatically generated">
            <a:extLst>
              <a:ext uri="{FF2B5EF4-FFF2-40B4-BE49-F238E27FC236}">
                <a16:creationId xmlns:a16="http://schemas.microsoft.com/office/drawing/2014/main" id="{BFA51737-9948-A2BB-86D0-40F67E992004}"/>
              </a:ext>
            </a:extLst>
          </p:cNvPr>
          <p:cNvPicPr>
            <a:picLocks noChangeAspect="1"/>
          </p:cNvPicPr>
          <p:nvPr/>
        </p:nvPicPr>
        <p:blipFill>
          <a:blip r:embed="rId2"/>
          <a:stretch>
            <a:fillRect/>
          </a:stretch>
        </p:blipFill>
        <p:spPr>
          <a:xfrm>
            <a:off x="7039753" y="1681547"/>
            <a:ext cx="4026795" cy="4026795"/>
          </a:xfrm>
          <a:prstGeom prst="rect">
            <a:avLst/>
          </a:prstGeom>
        </p:spPr>
      </p:pic>
      <p:sp>
        <p:nvSpPr>
          <p:cNvPr id="6" name="TextBox 5">
            <a:extLst>
              <a:ext uri="{FF2B5EF4-FFF2-40B4-BE49-F238E27FC236}">
                <a16:creationId xmlns:a16="http://schemas.microsoft.com/office/drawing/2014/main" id="{99DC07DB-97F2-8497-8D4C-BE8182517C0A}"/>
              </a:ext>
            </a:extLst>
          </p:cNvPr>
          <p:cNvSpPr txBox="1"/>
          <p:nvPr/>
        </p:nvSpPr>
        <p:spPr>
          <a:xfrm>
            <a:off x="6703697" y="5732354"/>
            <a:ext cx="5060272" cy="461665"/>
          </a:xfrm>
          <a:prstGeom prst="rect">
            <a:avLst/>
          </a:prstGeom>
          <a:noFill/>
        </p:spPr>
        <p:txBody>
          <a:bodyPr wrap="square" rtlCol="0">
            <a:spAutoFit/>
          </a:bodyPr>
          <a:lstStyle/>
          <a:p>
            <a:r>
              <a:rPr lang="en-US" sz="2400" b="1" dirty="0"/>
              <a:t>Please take the Session Survey</a:t>
            </a:r>
          </a:p>
        </p:txBody>
      </p:sp>
    </p:spTree>
    <p:extLst>
      <p:ext uri="{BB962C8B-B14F-4D97-AF65-F5344CB8AC3E}">
        <p14:creationId xmlns:p14="http://schemas.microsoft.com/office/powerpoint/2010/main" val="2993260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C2724C-932E-7333-EC82-AC43C978BD94}"/>
              </a:ext>
            </a:extLst>
          </p:cNvPr>
          <p:cNvSpPr>
            <a:spLocks noGrp="1"/>
          </p:cNvSpPr>
          <p:nvPr>
            <p:ph type="body" sz="quarter" idx="10"/>
          </p:nvPr>
        </p:nvSpPr>
        <p:spPr>
          <a:xfrm>
            <a:off x="764087" y="258417"/>
            <a:ext cx="9188295" cy="773549"/>
          </a:xfrm>
        </p:spPr>
        <p:txBody>
          <a:bodyPr>
            <a:normAutofit/>
          </a:bodyPr>
          <a:lstStyle/>
          <a:p>
            <a:r>
              <a:rPr lang="en-US" sz="2400" dirty="0"/>
              <a:t>Workshop data files</a:t>
            </a:r>
          </a:p>
          <a:p>
            <a:endParaRPr lang="en-US" dirty="0"/>
          </a:p>
        </p:txBody>
      </p:sp>
      <p:sp>
        <p:nvSpPr>
          <p:cNvPr id="10" name="Text Placeholder 2">
            <a:extLst>
              <a:ext uri="{FF2B5EF4-FFF2-40B4-BE49-F238E27FC236}">
                <a16:creationId xmlns:a16="http://schemas.microsoft.com/office/drawing/2014/main" id="{F0FA6425-1F6F-7D5D-B481-2BA0C2205419}"/>
              </a:ext>
            </a:extLst>
          </p:cNvPr>
          <p:cNvSpPr>
            <a:spLocks noGrp="1"/>
          </p:cNvSpPr>
          <p:nvPr>
            <p:ph type="body" sz="quarter" idx="11"/>
          </p:nvPr>
        </p:nvSpPr>
        <p:spPr>
          <a:xfrm>
            <a:off x="1254806" y="1498330"/>
            <a:ext cx="10696084" cy="5061694"/>
          </a:xfrm>
        </p:spPr>
        <p:txBody>
          <a:bodyPr/>
          <a:lstStyle/>
          <a:p>
            <a:pPr marL="0" indent="0">
              <a:buNone/>
            </a:pPr>
            <a:r>
              <a:rPr lang="en-US" sz="2000" dirty="0"/>
              <a:t>Data file can be download from GitHub:</a:t>
            </a:r>
          </a:p>
          <a:p>
            <a:pPr marL="0" indent="0">
              <a:buNone/>
            </a:pPr>
            <a:r>
              <a:rPr lang="en-US" sz="2000" dirty="0">
                <a:hlinkClick r:id="rId2"/>
              </a:rPr>
              <a:t>https://github.com/Thimgan/GISVT2025</a:t>
            </a:r>
            <a:endParaRPr lang="en-US" sz="2000" dirty="0"/>
          </a:p>
          <a:p>
            <a:pPr marL="0" indent="0">
              <a:buNone/>
            </a:pPr>
            <a:endParaRPr lang="en-US" sz="2000" dirty="0"/>
          </a:p>
          <a:p>
            <a:pPr marL="0" indent="0">
              <a:buNone/>
            </a:pPr>
            <a:r>
              <a:rPr lang="en-US" sz="2000" dirty="0"/>
              <a:t>Default install location:</a:t>
            </a:r>
          </a:p>
          <a:p>
            <a:pPr marL="0" indent="0">
              <a:buNone/>
            </a:pPr>
            <a:r>
              <a:rPr lang="en-US" sz="2000" dirty="0"/>
              <a:t>C:\Users\{Your_UserName</a:t>
            </a:r>
            <a:r>
              <a:rPr lang="en-US" sz="2000"/>
              <a:t>}\GISVT2025</a:t>
            </a:r>
            <a:endParaRPr lang="en-US" sz="2000" dirty="0"/>
          </a:p>
        </p:txBody>
      </p:sp>
    </p:spTree>
    <p:extLst>
      <p:ext uri="{BB962C8B-B14F-4D97-AF65-F5344CB8AC3E}">
        <p14:creationId xmlns:p14="http://schemas.microsoft.com/office/powerpoint/2010/main" val="1575658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70698-3C5D-0279-409D-0059B8956FC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992FFF9-2D8D-C9BA-4EF3-30756588FE26}"/>
              </a:ext>
            </a:extLst>
          </p:cNvPr>
          <p:cNvSpPr>
            <a:spLocks noGrp="1"/>
          </p:cNvSpPr>
          <p:nvPr>
            <p:ph type="body" sz="quarter" idx="10"/>
          </p:nvPr>
        </p:nvSpPr>
        <p:spPr>
          <a:xfrm>
            <a:off x="764087" y="258417"/>
            <a:ext cx="9188295" cy="773549"/>
          </a:xfrm>
        </p:spPr>
        <p:txBody>
          <a:bodyPr>
            <a:normAutofit lnSpcReduction="10000"/>
          </a:bodyPr>
          <a:lstStyle/>
          <a:p>
            <a:r>
              <a:rPr lang="en-US" sz="2400" dirty="0"/>
              <a:t>CONVERTING SPSS REGRESSION MODELS TO PYTHON REGRESSION MODELS USING JUPYTER NOTEBOOK</a:t>
            </a:r>
          </a:p>
          <a:p>
            <a:endParaRPr lang="en-US" dirty="0"/>
          </a:p>
        </p:txBody>
      </p:sp>
      <p:sp>
        <p:nvSpPr>
          <p:cNvPr id="3" name="Text Placeholder 2">
            <a:extLst>
              <a:ext uri="{FF2B5EF4-FFF2-40B4-BE49-F238E27FC236}">
                <a16:creationId xmlns:a16="http://schemas.microsoft.com/office/drawing/2014/main" id="{B9DDCA66-2640-2C64-E0C7-B632BACD6ADA}"/>
              </a:ext>
            </a:extLst>
          </p:cNvPr>
          <p:cNvSpPr>
            <a:spLocks noGrp="1"/>
          </p:cNvSpPr>
          <p:nvPr>
            <p:ph type="body" sz="quarter" idx="11"/>
          </p:nvPr>
        </p:nvSpPr>
        <p:spPr>
          <a:xfrm>
            <a:off x="2615033" y="1366402"/>
            <a:ext cx="6386727" cy="2113778"/>
          </a:xfrm>
        </p:spPr>
        <p:txBody>
          <a:bodyPr/>
          <a:lstStyle/>
          <a:p>
            <a:pPr marL="0" indent="0">
              <a:buNone/>
            </a:pPr>
            <a:r>
              <a:rPr lang="en-US" sz="2000" dirty="0"/>
              <a:t>Brad Welborn</a:t>
            </a:r>
          </a:p>
          <a:p>
            <a:pPr marL="0" indent="0">
              <a:buNone/>
            </a:pPr>
            <a:r>
              <a:rPr lang="en-US" sz="2000" dirty="0"/>
              <a:t>CTO, </a:t>
            </a:r>
            <a:r>
              <a:rPr lang="en-US" sz="2000" dirty="0" err="1"/>
              <a:t>Thimgan</a:t>
            </a:r>
            <a:r>
              <a:rPr lang="en-US" sz="2000" dirty="0"/>
              <a:t> &amp; Associates</a:t>
            </a:r>
          </a:p>
          <a:p>
            <a:pPr marL="0" indent="0">
              <a:buNone/>
            </a:pPr>
            <a:r>
              <a:rPr lang="en-US" sz="2000" dirty="0">
                <a:hlinkClick r:id="rId2"/>
              </a:rPr>
              <a:t>Brad@Thimgan.com</a:t>
            </a:r>
            <a:endParaRPr lang="en-US" sz="2000" dirty="0"/>
          </a:p>
          <a:p>
            <a:pPr marL="0" indent="0">
              <a:buNone/>
            </a:pPr>
            <a:br>
              <a:rPr lang="en-US" sz="2000" dirty="0"/>
            </a:br>
            <a:r>
              <a:rPr lang="en-US" sz="1400" b="0" i="0" dirty="0">
                <a:effectLst/>
                <a:latin typeface="-apple-system"/>
                <a:hlinkClick r:id="rId3"/>
              </a:rPr>
              <a:t>www.linkedin.com/in/brad-welborn-35303782</a:t>
            </a:r>
            <a:endParaRPr lang="en-US" sz="2000" dirty="0"/>
          </a:p>
        </p:txBody>
      </p:sp>
      <p:pic>
        <p:nvPicPr>
          <p:cNvPr id="11" name="Picture 10" descr="A person in a suit and tie&#10;&#10;AI-generated content may be incorrect.">
            <a:extLst>
              <a:ext uri="{FF2B5EF4-FFF2-40B4-BE49-F238E27FC236}">
                <a16:creationId xmlns:a16="http://schemas.microsoft.com/office/drawing/2014/main" id="{AE5F691A-C21A-3DC0-7F1E-5AF0FE21B0D2}"/>
              </a:ext>
            </a:extLst>
          </p:cNvPr>
          <p:cNvPicPr>
            <a:picLocks noChangeAspect="1"/>
          </p:cNvPicPr>
          <p:nvPr/>
        </p:nvPicPr>
        <p:blipFill>
          <a:blip r:embed="rId4"/>
          <a:stretch>
            <a:fillRect/>
          </a:stretch>
        </p:blipFill>
        <p:spPr>
          <a:xfrm>
            <a:off x="1046921" y="1404584"/>
            <a:ext cx="1371600" cy="1371600"/>
          </a:xfrm>
          <a:prstGeom prst="rect">
            <a:avLst/>
          </a:prstGeom>
        </p:spPr>
      </p:pic>
      <p:pic>
        <p:nvPicPr>
          <p:cNvPr id="8" name="Picture 7" descr="A person smiling at the camera&#10;&#10;AI-generated content may be incorrect.">
            <a:extLst>
              <a:ext uri="{FF2B5EF4-FFF2-40B4-BE49-F238E27FC236}">
                <a16:creationId xmlns:a16="http://schemas.microsoft.com/office/drawing/2014/main" id="{73EA9C9D-4767-008F-9B10-2CD7E4289FA6}"/>
              </a:ext>
            </a:extLst>
          </p:cNvPr>
          <p:cNvPicPr>
            <a:picLocks noChangeAspect="1"/>
          </p:cNvPicPr>
          <p:nvPr/>
        </p:nvPicPr>
        <p:blipFill>
          <a:blip r:embed="rId5"/>
          <a:stretch>
            <a:fillRect/>
          </a:stretch>
        </p:blipFill>
        <p:spPr>
          <a:xfrm>
            <a:off x="1046921" y="3933698"/>
            <a:ext cx="1371600" cy="1371600"/>
          </a:xfrm>
          <a:prstGeom prst="rect">
            <a:avLst/>
          </a:prstGeom>
        </p:spPr>
      </p:pic>
      <p:sp>
        <p:nvSpPr>
          <p:cNvPr id="5" name="Text Placeholder 2">
            <a:extLst>
              <a:ext uri="{FF2B5EF4-FFF2-40B4-BE49-F238E27FC236}">
                <a16:creationId xmlns:a16="http://schemas.microsoft.com/office/drawing/2014/main" id="{EFED4454-F231-DCFC-E57D-396CB365BE17}"/>
              </a:ext>
            </a:extLst>
          </p:cNvPr>
          <p:cNvSpPr txBox="1">
            <a:spLocks/>
          </p:cNvSpPr>
          <p:nvPr/>
        </p:nvSpPr>
        <p:spPr>
          <a:xfrm>
            <a:off x="2615033" y="3933698"/>
            <a:ext cx="4810540" cy="1371600"/>
          </a:xfrm>
          <a:prstGeom prst="rect">
            <a:avLst/>
          </a:prstGeom>
        </p:spPr>
        <p:txBody>
          <a:bodyPr lIns="274320"/>
          <a:lstStyle>
            <a:lvl1pPr marL="228600" indent="-320040" algn="l" defTabSz="914400" rtl="0" eaLnBrk="1" latinLnBrk="0" hangingPunct="1">
              <a:lnSpc>
                <a:spcPct val="90000"/>
              </a:lnSpc>
              <a:spcBef>
                <a:spcPts val="1000"/>
              </a:spcBef>
              <a:spcAft>
                <a:spcPts val="600"/>
              </a:spcAft>
              <a:buClr>
                <a:schemeClr val="accent2"/>
              </a:buClr>
              <a:buFont typeface="Wingdings" pitchFamily="2" charset="2"/>
              <a:buChar char="§"/>
              <a:defRPr sz="2800" kern="1200">
                <a:ln>
                  <a:noFill/>
                </a:ln>
                <a:solidFill>
                  <a:schemeClr val="bg1"/>
                </a:solidFill>
                <a:latin typeface="+mn-lt"/>
                <a:ea typeface="+mn-ea"/>
                <a:cs typeface="+mn-cs"/>
              </a:defRPr>
            </a:lvl1pPr>
            <a:lvl2pPr marL="685800" indent="-320040" algn="l" defTabSz="914400" rtl="0" eaLnBrk="1" latinLnBrk="0" hangingPunct="1">
              <a:lnSpc>
                <a:spcPct val="90000"/>
              </a:lnSpc>
              <a:spcBef>
                <a:spcPts val="500"/>
              </a:spcBef>
              <a:spcAft>
                <a:spcPts val="600"/>
              </a:spcAft>
              <a:buClr>
                <a:schemeClr val="accent2"/>
              </a:buClr>
              <a:buFont typeface="Wingdings" pitchFamily="2" charset="2"/>
              <a:buChar char="§"/>
              <a:defRPr sz="2400" kern="1200">
                <a:ln>
                  <a:noFill/>
                </a:ln>
                <a:solidFill>
                  <a:schemeClr val="bg1"/>
                </a:solidFill>
                <a:latin typeface="+mn-lt"/>
                <a:ea typeface="+mn-ea"/>
                <a:cs typeface="+mn-cs"/>
              </a:defRPr>
            </a:lvl2pPr>
            <a:lvl3pPr marL="1143000" indent="-320040" algn="l" defTabSz="914400" rtl="0" eaLnBrk="1" latinLnBrk="0" hangingPunct="1">
              <a:lnSpc>
                <a:spcPct val="90000"/>
              </a:lnSpc>
              <a:spcBef>
                <a:spcPts val="500"/>
              </a:spcBef>
              <a:spcAft>
                <a:spcPts val="600"/>
              </a:spcAft>
              <a:buClr>
                <a:schemeClr val="accent2"/>
              </a:buClr>
              <a:buFont typeface="Wingdings" pitchFamily="2" charset="2"/>
              <a:buChar char="§"/>
              <a:defRPr sz="2000" kern="1200">
                <a:ln>
                  <a:noFill/>
                </a:ln>
                <a:solidFill>
                  <a:schemeClr val="bg1"/>
                </a:solidFill>
                <a:latin typeface="+mn-lt"/>
                <a:ea typeface="+mn-ea"/>
                <a:cs typeface="+mn-cs"/>
              </a:defRPr>
            </a:lvl3pPr>
            <a:lvl4pPr marL="1600200" indent="-320040" algn="l" defTabSz="914400" rtl="0" eaLnBrk="1" latinLnBrk="0" hangingPunct="1">
              <a:lnSpc>
                <a:spcPct val="90000"/>
              </a:lnSpc>
              <a:spcBef>
                <a:spcPts val="500"/>
              </a:spcBef>
              <a:spcAft>
                <a:spcPts val="600"/>
              </a:spcAft>
              <a:buClr>
                <a:schemeClr val="accent2"/>
              </a:buClr>
              <a:buFont typeface="Wingdings" pitchFamily="2" charset="2"/>
              <a:buChar char="§"/>
              <a:defRPr sz="1800" kern="1200">
                <a:ln>
                  <a:noFill/>
                </a:ln>
                <a:solidFill>
                  <a:schemeClr val="bg1"/>
                </a:solidFill>
                <a:latin typeface="+mn-lt"/>
                <a:ea typeface="+mn-ea"/>
                <a:cs typeface="+mn-cs"/>
              </a:defRPr>
            </a:lvl4pPr>
            <a:lvl5pPr marL="2057400" indent="-320040" algn="l" defTabSz="914400" rtl="0" eaLnBrk="1" latinLnBrk="0" hangingPunct="1">
              <a:lnSpc>
                <a:spcPct val="90000"/>
              </a:lnSpc>
              <a:spcBef>
                <a:spcPts val="500"/>
              </a:spcBef>
              <a:spcAft>
                <a:spcPts val="600"/>
              </a:spcAft>
              <a:buClr>
                <a:schemeClr val="accent2"/>
              </a:buClr>
              <a:buFont typeface="Wingdings" pitchFamily="2" charset="2"/>
              <a:buChar char="§"/>
              <a:defRPr sz="1800" kern="1200">
                <a:ln>
                  <a:noFill/>
                </a:ln>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itchFamily="2" charset="2"/>
              <a:buNone/>
            </a:pPr>
            <a:r>
              <a:rPr lang="en-US" sz="2000" dirty="0"/>
              <a:t>Zach Knepp</a:t>
            </a:r>
          </a:p>
          <a:p>
            <a:pPr marL="0" indent="0">
              <a:buFont typeface="Wingdings" pitchFamily="2" charset="2"/>
              <a:buNone/>
            </a:pPr>
            <a:r>
              <a:rPr lang="en-US" sz="2000" dirty="0"/>
              <a:t>Data Scientist, </a:t>
            </a:r>
            <a:r>
              <a:rPr lang="en-US" sz="2000" dirty="0" err="1"/>
              <a:t>Thimgan</a:t>
            </a:r>
            <a:r>
              <a:rPr lang="en-US" sz="2000" dirty="0"/>
              <a:t> &amp; Associates</a:t>
            </a:r>
          </a:p>
          <a:p>
            <a:pPr marL="0" indent="0">
              <a:buFont typeface="Wingdings" pitchFamily="2" charset="2"/>
              <a:buNone/>
            </a:pPr>
            <a:r>
              <a:rPr lang="en-US" sz="2000" dirty="0"/>
              <a:t>Zach@Thimgan.com</a:t>
            </a:r>
          </a:p>
        </p:txBody>
      </p:sp>
      <p:pic>
        <p:nvPicPr>
          <p:cNvPr id="6" name="Picture 5" descr="Logo&#10;&#10;AI-generated content may be incorrect.">
            <a:extLst>
              <a:ext uri="{FF2B5EF4-FFF2-40B4-BE49-F238E27FC236}">
                <a16:creationId xmlns:a16="http://schemas.microsoft.com/office/drawing/2014/main" id="{CF3BBACE-A4B0-125D-1453-B4FC8DFE4BDF}"/>
              </a:ext>
            </a:extLst>
          </p:cNvPr>
          <p:cNvPicPr>
            <a:picLocks noChangeAspect="1"/>
          </p:cNvPicPr>
          <p:nvPr/>
        </p:nvPicPr>
        <p:blipFill>
          <a:blip r:embed="rId6"/>
          <a:stretch>
            <a:fillRect/>
          </a:stretch>
        </p:blipFill>
        <p:spPr>
          <a:xfrm>
            <a:off x="2875128" y="2776184"/>
            <a:ext cx="1401170" cy="342058"/>
          </a:xfrm>
          <a:prstGeom prst="rect">
            <a:avLst/>
          </a:prstGeom>
        </p:spPr>
      </p:pic>
    </p:spTree>
    <p:extLst>
      <p:ext uri="{BB962C8B-B14F-4D97-AF65-F5344CB8AC3E}">
        <p14:creationId xmlns:p14="http://schemas.microsoft.com/office/powerpoint/2010/main" val="3297314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69369-7446-773E-99A3-6C2ED8917F7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EFD3256-77F8-91A9-8D68-92D290328E10}"/>
              </a:ext>
            </a:extLst>
          </p:cNvPr>
          <p:cNvSpPr>
            <a:spLocks noGrp="1"/>
          </p:cNvSpPr>
          <p:nvPr>
            <p:ph type="body" sz="quarter" idx="10"/>
          </p:nvPr>
        </p:nvSpPr>
        <p:spPr/>
        <p:txBody>
          <a:bodyPr/>
          <a:lstStyle/>
          <a:p>
            <a:r>
              <a:rPr lang="en-US" dirty="0"/>
              <a:t>Workshop Agenda</a:t>
            </a:r>
          </a:p>
        </p:txBody>
      </p:sp>
      <p:sp>
        <p:nvSpPr>
          <p:cNvPr id="3" name="Text Placeholder 2">
            <a:extLst>
              <a:ext uri="{FF2B5EF4-FFF2-40B4-BE49-F238E27FC236}">
                <a16:creationId xmlns:a16="http://schemas.microsoft.com/office/drawing/2014/main" id="{ACDADCD6-38A6-B579-64BF-D8F507DC8A3A}"/>
              </a:ext>
            </a:extLst>
          </p:cNvPr>
          <p:cNvSpPr>
            <a:spLocks noGrp="1"/>
          </p:cNvSpPr>
          <p:nvPr>
            <p:ph type="body" sz="quarter" idx="11"/>
          </p:nvPr>
        </p:nvSpPr>
        <p:spPr>
          <a:xfrm>
            <a:off x="764087" y="1480883"/>
            <a:ext cx="10935223" cy="4721134"/>
          </a:xfrm>
        </p:spPr>
        <p:txBody>
          <a:bodyPr/>
          <a:lstStyle/>
          <a:p>
            <a:r>
              <a:rPr lang="en-US" sz="2400" b="0" dirty="0">
                <a:effectLst/>
                <a:highlight>
                  <a:srgbClr val="1E1E1E"/>
                </a:highlight>
              </a:rPr>
              <a:t>Differences between SPSS, Python and </a:t>
            </a:r>
            <a:r>
              <a:rPr lang="en-US" sz="2400" b="0" dirty="0" err="1">
                <a:effectLst/>
                <a:highlight>
                  <a:srgbClr val="1E1E1E"/>
                </a:highlight>
              </a:rPr>
              <a:t>Jupyter</a:t>
            </a:r>
            <a:r>
              <a:rPr lang="en-US" sz="2400" b="0" dirty="0">
                <a:effectLst/>
                <a:highlight>
                  <a:srgbClr val="1E1E1E"/>
                </a:highlight>
              </a:rPr>
              <a:t> Notebook</a:t>
            </a:r>
          </a:p>
          <a:p>
            <a:r>
              <a:rPr lang="en-US" sz="2400" b="0" dirty="0">
                <a:effectLst/>
                <a:highlight>
                  <a:srgbClr val="1E1E1E"/>
                </a:highlight>
              </a:rPr>
              <a:t>Installing the Python Anaconda platform</a:t>
            </a:r>
          </a:p>
          <a:p>
            <a:r>
              <a:rPr lang="en-US" sz="2400" b="0" dirty="0">
                <a:effectLst/>
                <a:highlight>
                  <a:srgbClr val="1E1E1E"/>
                </a:highlight>
              </a:rPr>
              <a:t>Understanding the Pandas statistical package</a:t>
            </a:r>
          </a:p>
          <a:p>
            <a:r>
              <a:rPr lang="en-US" sz="2400" b="0" dirty="0">
                <a:effectLst/>
                <a:highlight>
                  <a:srgbClr val="1E1E1E"/>
                </a:highlight>
              </a:rPr>
              <a:t>Importing CAMA data</a:t>
            </a:r>
          </a:p>
          <a:p>
            <a:r>
              <a:rPr lang="en-US" sz="2400" b="0" dirty="0">
                <a:effectLst/>
                <a:highlight>
                  <a:srgbClr val="1E1E1E"/>
                </a:highlight>
              </a:rPr>
              <a:t>Creating additive and multiplicative models with Python</a:t>
            </a:r>
          </a:p>
          <a:p>
            <a:r>
              <a:rPr lang="en-US" sz="2400" b="0" dirty="0">
                <a:effectLst/>
                <a:highlight>
                  <a:srgbClr val="1E1E1E"/>
                </a:highlight>
              </a:rPr>
              <a:t>Defining and using functions for modeling</a:t>
            </a:r>
          </a:p>
          <a:p>
            <a:r>
              <a:rPr lang="en-US" sz="2400" b="0" dirty="0">
                <a:effectLst/>
                <a:highlight>
                  <a:srgbClr val="1E1E1E"/>
                </a:highlight>
              </a:rPr>
              <a:t>Using graphics to visualize modeling results</a:t>
            </a:r>
          </a:p>
          <a:p>
            <a:r>
              <a:rPr lang="en-US" sz="2400" b="0" dirty="0">
                <a:effectLst/>
                <a:highlight>
                  <a:srgbClr val="1E1E1E"/>
                </a:highlight>
              </a:rPr>
              <a:t>Exporting predicted values</a:t>
            </a:r>
          </a:p>
          <a:p>
            <a:r>
              <a:rPr lang="en-US" sz="2400" b="0" dirty="0">
                <a:effectLst/>
                <a:highlight>
                  <a:srgbClr val="1E1E1E"/>
                </a:highlight>
              </a:rPr>
              <a:t>Automating the modeling process</a:t>
            </a:r>
          </a:p>
          <a:p>
            <a:endParaRPr lang="en-US" dirty="0"/>
          </a:p>
        </p:txBody>
      </p:sp>
    </p:spTree>
    <p:extLst>
      <p:ext uri="{BB962C8B-B14F-4D97-AF65-F5344CB8AC3E}">
        <p14:creationId xmlns:p14="http://schemas.microsoft.com/office/powerpoint/2010/main" val="3688076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4DB6C8-D9E8-16D0-BD0B-81B4BAEE34A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891A1723-63B7-1DF1-3803-D8B45184455E}"/>
              </a:ext>
            </a:extLst>
          </p:cNvPr>
          <p:cNvSpPr>
            <a:spLocks noGrp="1"/>
          </p:cNvSpPr>
          <p:nvPr>
            <p:ph type="body" sz="quarter" idx="10"/>
          </p:nvPr>
        </p:nvSpPr>
        <p:spPr/>
        <p:txBody>
          <a:bodyPr/>
          <a:lstStyle/>
          <a:p>
            <a:r>
              <a:rPr lang="en-US" dirty="0"/>
              <a:t>SPSS</a:t>
            </a:r>
          </a:p>
        </p:txBody>
      </p:sp>
      <p:sp>
        <p:nvSpPr>
          <p:cNvPr id="3" name="Text Placeholder 2">
            <a:extLst>
              <a:ext uri="{FF2B5EF4-FFF2-40B4-BE49-F238E27FC236}">
                <a16:creationId xmlns:a16="http://schemas.microsoft.com/office/drawing/2014/main" id="{685B0239-C0B6-CB74-616B-36211905E851}"/>
              </a:ext>
            </a:extLst>
          </p:cNvPr>
          <p:cNvSpPr>
            <a:spLocks noGrp="1"/>
          </p:cNvSpPr>
          <p:nvPr>
            <p:ph type="body" sz="quarter" idx="11"/>
          </p:nvPr>
        </p:nvSpPr>
        <p:spPr>
          <a:xfrm>
            <a:off x="764087" y="1480882"/>
            <a:ext cx="11302017" cy="4919917"/>
          </a:xfrm>
        </p:spPr>
        <p:txBody>
          <a:bodyPr/>
          <a:lstStyle/>
          <a:p>
            <a:r>
              <a:rPr lang="en-US" sz="2800" dirty="0"/>
              <a:t>Statistical Package for the Social Sciences</a:t>
            </a:r>
          </a:p>
          <a:p>
            <a:r>
              <a:rPr lang="en-US" sz="2800" dirty="0"/>
              <a:t>Software package used for statistical analysis</a:t>
            </a:r>
          </a:p>
          <a:p>
            <a:r>
              <a:rPr lang="en-US" sz="2800" dirty="0"/>
              <a:t>Closed source software</a:t>
            </a:r>
          </a:p>
          <a:p>
            <a:r>
              <a:rPr lang="en-US" sz="2800" dirty="0"/>
              <a:t>Developed by IBM widely used in academia, business, and government</a:t>
            </a:r>
          </a:p>
          <a:p>
            <a:r>
              <a:rPr lang="en-US" sz="2800" dirty="0"/>
              <a:t>Provides range of statistical analysis tools</a:t>
            </a:r>
          </a:p>
          <a:p>
            <a:r>
              <a:rPr lang="en-US" sz="2800" dirty="0"/>
              <a:t>User-friendly interface</a:t>
            </a:r>
          </a:p>
          <a:p>
            <a:endParaRPr lang="en-US" dirty="0"/>
          </a:p>
        </p:txBody>
      </p:sp>
    </p:spTree>
    <p:extLst>
      <p:ext uri="{BB962C8B-B14F-4D97-AF65-F5344CB8AC3E}">
        <p14:creationId xmlns:p14="http://schemas.microsoft.com/office/powerpoint/2010/main" val="3558400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72920-F370-F3F7-8FBB-C9B698D737A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78AF715-9590-6565-D78B-F039C6956E6F}"/>
              </a:ext>
            </a:extLst>
          </p:cNvPr>
          <p:cNvSpPr>
            <a:spLocks noGrp="1"/>
          </p:cNvSpPr>
          <p:nvPr>
            <p:ph type="body" sz="quarter" idx="10"/>
          </p:nvPr>
        </p:nvSpPr>
        <p:spPr/>
        <p:txBody>
          <a:bodyPr/>
          <a:lstStyle/>
          <a:p>
            <a:r>
              <a:rPr lang="en-US" dirty="0"/>
              <a:t>Python</a:t>
            </a:r>
          </a:p>
        </p:txBody>
      </p:sp>
      <p:sp>
        <p:nvSpPr>
          <p:cNvPr id="3" name="Text Placeholder 2">
            <a:extLst>
              <a:ext uri="{FF2B5EF4-FFF2-40B4-BE49-F238E27FC236}">
                <a16:creationId xmlns:a16="http://schemas.microsoft.com/office/drawing/2014/main" id="{5B41EB7D-A4AF-CE56-BEE9-7F6045CA5848}"/>
              </a:ext>
            </a:extLst>
          </p:cNvPr>
          <p:cNvSpPr>
            <a:spLocks noGrp="1"/>
          </p:cNvSpPr>
          <p:nvPr>
            <p:ph type="body" sz="quarter" idx="11"/>
          </p:nvPr>
        </p:nvSpPr>
        <p:spPr>
          <a:xfrm>
            <a:off x="764087" y="1480882"/>
            <a:ext cx="10935223" cy="4953047"/>
          </a:xfrm>
        </p:spPr>
        <p:txBody>
          <a:bodyPr/>
          <a:lstStyle/>
          <a:p>
            <a:r>
              <a:rPr lang="en-US" sz="2400" dirty="0"/>
              <a:t>High level interpreted programming language</a:t>
            </a:r>
          </a:p>
          <a:p>
            <a:r>
              <a:rPr lang="en-US" sz="2400" dirty="0"/>
              <a:t>One of the most popular programming languages in the world: easy to learn, practical for serious projects, third-party software.</a:t>
            </a:r>
          </a:p>
          <a:p>
            <a:r>
              <a:rPr lang="en-US" sz="2400" dirty="0"/>
              <a:t>Language of choice for data analysis and machine learning</a:t>
            </a:r>
          </a:p>
          <a:p>
            <a:pPr marL="342900" indent="-342900"/>
            <a:r>
              <a:rPr lang="en-US" sz="2400" dirty="0"/>
              <a:t>Code can be organized into notebooks where individual cells can be executed and documented in the same place</a:t>
            </a:r>
          </a:p>
          <a:p>
            <a:r>
              <a:rPr lang="en-US" sz="2400" dirty="0"/>
              <a:t>File extension .</a:t>
            </a:r>
            <a:r>
              <a:rPr lang="en-US" sz="2400" dirty="0" err="1"/>
              <a:t>py</a:t>
            </a:r>
            <a:r>
              <a:rPr lang="en-US" sz="2400" dirty="0"/>
              <a:t> (Python script) or </a:t>
            </a:r>
            <a:r>
              <a:rPr lang="en-US" sz="2400" dirty="0" err="1"/>
              <a:t>ipnyb</a:t>
            </a:r>
            <a:r>
              <a:rPr lang="en-US" sz="2400" dirty="0"/>
              <a:t> (interactive Python notebook)</a:t>
            </a:r>
          </a:p>
          <a:p>
            <a:r>
              <a:rPr lang="en-US" sz="2400" dirty="0"/>
              <a:t>Large eco system of third-party libraries</a:t>
            </a:r>
          </a:p>
          <a:p>
            <a:r>
              <a:rPr lang="en-US" sz="2400" dirty="0"/>
              <a:t>No semicolons but uses indentation to determine scope of a line of code</a:t>
            </a:r>
          </a:p>
        </p:txBody>
      </p:sp>
    </p:spTree>
    <p:extLst>
      <p:ext uri="{BB962C8B-B14F-4D97-AF65-F5344CB8AC3E}">
        <p14:creationId xmlns:p14="http://schemas.microsoft.com/office/powerpoint/2010/main" val="2855879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BD204-9714-5BBD-5C13-A271A30BED5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0EECEB4-D23F-3ADA-69CC-CFBD00CD3CED}"/>
              </a:ext>
            </a:extLst>
          </p:cNvPr>
          <p:cNvSpPr>
            <a:spLocks noGrp="1"/>
          </p:cNvSpPr>
          <p:nvPr>
            <p:ph type="body" sz="quarter" idx="10"/>
          </p:nvPr>
        </p:nvSpPr>
        <p:spPr/>
        <p:txBody>
          <a:bodyPr/>
          <a:lstStyle/>
          <a:p>
            <a:r>
              <a:rPr lang="en-US" dirty="0"/>
              <a:t>Why Python?</a:t>
            </a:r>
          </a:p>
        </p:txBody>
      </p:sp>
      <p:sp>
        <p:nvSpPr>
          <p:cNvPr id="3" name="Text Placeholder 2">
            <a:extLst>
              <a:ext uri="{FF2B5EF4-FFF2-40B4-BE49-F238E27FC236}">
                <a16:creationId xmlns:a16="http://schemas.microsoft.com/office/drawing/2014/main" id="{7396FDFF-568A-93CB-1C25-41CC61ABDD69}"/>
              </a:ext>
            </a:extLst>
          </p:cNvPr>
          <p:cNvSpPr>
            <a:spLocks noGrp="1"/>
          </p:cNvSpPr>
          <p:nvPr>
            <p:ph type="body" sz="quarter" idx="11"/>
          </p:nvPr>
        </p:nvSpPr>
        <p:spPr>
          <a:xfrm>
            <a:off x="764087" y="1480883"/>
            <a:ext cx="10935223" cy="5025934"/>
          </a:xfrm>
        </p:spPr>
        <p:txBody>
          <a:bodyPr/>
          <a:lstStyle/>
          <a:p>
            <a:pPr marL="0" indent="0">
              <a:buNone/>
            </a:pPr>
            <a:r>
              <a:rPr lang="en-US" sz="1800" dirty="0"/>
              <a:t>The TIOBE index is revered for its methodical evaluation of programming language popularity based on various factors, including the number of skilled engineers and courses available.</a:t>
            </a:r>
          </a:p>
          <a:p>
            <a:pPr marL="0" indent="0">
              <a:buNone/>
            </a:pPr>
            <a:r>
              <a:rPr lang="en-US" sz="1800" dirty="0">
                <a:hlinkClick r:id="rId2"/>
              </a:rPr>
              <a:t>https://www.tiobe.com/tiobe-index/</a:t>
            </a:r>
            <a:endParaRPr lang="en-US" sz="1800" dirty="0"/>
          </a:p>
          <a:p>
            <a:pPr marL="0" indent="0">
              <a:buNone/>
            </a:pPr>
            <a:r>
              <a:rPr lang="en-US" sz="1800" dirty="0"/>
              <a:t>As of February 2024, Python comfortably holds the first position with 23.88%. This is a testament to its robust community support and the breadth of its application areas. Its syntax simplicity combined with an expansive library ecosystem makes it a favorite, especially among beginners and interdisciplinary professionals.  </a:t>
            </a:r>
          </a:p>
          <a:p>
            <a:pPr marL="0" indent="0">
              <a:buNone/>
            </a:pPr>
            <a:r>
              <a:rPr lang="en-US" sz="1800" dirty="0"/>
              <a:t>The TIOBE index essentially indicates how relevant a developer's programming language skills are to the current market demand, as it ranks programming languages based on their popularity by analyzing factors like the number of skilled engineers, available courses, and third-party vendors associated with each language, thus giving insight into which skills are most sought-after by employers. </a:t>
            </a:r>
          </a:p>
          <a:p>
            <a:pPr marL="0" indent="0">
              <a:buNone/>
            </a:pPr>
            <a:r>
              <a:rPr lang="en-US" sz="1800" dirty="0"/>
              <a:t>R’s position at rank 15 on the TIOBE index is equally commendable. One year ago, it was at rank 21. While it might not have the same broad-based application as Python, its dominance in the statistical computing and graphics realm is unmatched. The consistent top-20 ranking indicates that industries, especially those heavily reliant on data interpretation (mostly, like pharmaceuticals, finance, and research) continue to value the precision and capabilities R offers.</a:t>
            </a:r>
          </a:p>
        </p:txBody>
      </p:sp>
    </p:spTree>
    <p:extLst>
      <p:ext uri="{BB962C8B-B14F-4D97-AF65-F5344CB8AC3E}">
        <p14:creationId xmlns:p14="http://schemas.microsoft.com/office/powerpoint/2010/main" val="2210909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6FFD71-BC01-719B-263D-AEBC2BA5753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20863B74-0AC4-56AE-9A78-42AC92466E7E}"/>
              </a:ext>
            </a:extLst>
          </p:cNvPr>
          <p:cNvSpPr>
            <a:spLocks noGrp="1"/>
          </p:cNvSpPr>
          <p:nvPr>
            <p:ph type="body" sz="quarter" idx="10"/>
          </p:nvPr>
        </p:nvSpPr>
        <p:spPr/>
        <p:txBody>
          <a:bodyPr/>
          <a:lstStyle/>
          <a:p>
            <a:r>
              <a:rPr lang="en-US" dirty="0" err="1"/>
              <a:t>Jupyter</a:t>
            </a:r>
            <a:r>
              <a:rPr lang="en-US" dirty="0"/>
              <a:t> Notebook</a:t>
            </a:r>
          </a:p>
        </p:txBody>
      </p:sp>
      <p:sp>
        <p:nvSpPr>
          <p:cNvPr id="3" name="Text Placeholder 2">
            <a:extLst>
              <a:ext uri="{FF2B5EF4-FFF2-40B4-BE49-F238E27FC236}">
                <a16:creationId xmlns:a16="http://schemas.microsoft.com/office/drawing/2014/main" id="{0494FC53-A4BA-58CD-6274-D63CBA646CF5}"/>
              </a:ext>
            </a:extLst>
          </p:cNvPr>
          <p:cNvSpPr>
            <a:spLocks noGrp="1"/>
          </p:cNvSpPr>
          <p:nvPr>
            <p:ph type="body" sz="quarter" idx="11"/>
          </p:nvPr>
        </p:nvSpPr>
        <p:spPr>
          <a:xfrm>
            <a:off x="863478" y="1792309"/>
            <a:ext cx="10935223" cy="3581447"/>
          </a:xfrm>
        </p:spPr>
        <p:txBody>
          <a:bodyPr/>
          <a:lstStyle/>
          <a:p>
            <a:r>
              <a:rPr lang="en-US" sz="2800" dirty="0"/>
              <a:t>Programming in the browser</a:t>
            </a:r>
          </a:p>
          <a:p>
            <a:r>
              <a:rPr lang="en-US" sz="2800" dirty="0"/>
              <a:t>Code, instructions, and output are displayed "in-line“</a:t>
            </a:r>
          </a:p>
          <a:p>
            <a:r>
              <a:rPr lang="en-US" sz="2800" dirty="0"/>
              <a:t>Can use Markdown for styling documentation</a:t>
            </a:r>
          </a:p>
          <a:p>
            <a:r>
              <a:rPr lang="en-US" sz="2800" dirty="0"/>
              <a:t>Useful for writing code that tells a story</a:t>
            </a:r>
          </a:p>
          <a:p>
            <a:r>
              <a:rPr lang="en-US" sz="2800" dirty="0"/>
              <a:t>Not used for programming applications</a:t>
            </a:r>
            <a:endParaRPr lang="en-US" dirty="0"/>
          </a:p>
        </p:txBody>
      </p:sp>
    </p:spTree>
    <p:extLst>
      <p:ext uri="{BB962C8B-B14F-4D97-AF65-F5344CB8AC3E}">
        <p14:creationId xmlns:p14="http://schemas.microsoft.com/office/powerpoint/2010/main" val="1266454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188247-259C-5536-5195-FB5839209C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8CCC230-2AE9-0261-C8D8-58C89FE92408}"/>
              </a:ext>
            </a:extLst>
          </p:cNvPr>
          <p:cNvSpPr>
            <a:spLocks noGrp="1"/>
          </p:cNvSpPr>
          <p:nvPr>
            <p:ph type="body" sz="quarter" idx="10"/>
          </p:nvPr>
        </p:nvSpPr>
        <p:spPr/>
        <p:txBody>
          <a:bodyPr/>
          <a:lstStyle/>
          <a:p>
            <a:r>
              <a:rPr lang="en-US" dirty="0"/>
              <a:t>Anaconda</a:t>
            </a:r>
          </a:p>
        </p:txBody>
      </p:sp>
      <p:sp>
        <p:nvSpPr>
          <p:cNvPr id="3" name="Text Placeholder 2">
            <a:extLst>
              <a:ext uri="{FF2B5EF4-FFF2-40B4-BE49-F238E27FC236}">
                <a16:creationId xmlns:a16="http://schemas.microsoft.com/office/drawing/2014/main" id="{09F4D990-5F53-5AEB-6581-6C3BA79C6A9C}"/>
              </a:ext>
            </a:extLst>
          </p:cNvPr>
          <p:cNvSpPr>
            <a:spLocks noGrp="1"/>
          </p:cNvSpPr>
          <p:nvPr>
            <p:ph type="body" sz="quarter" idx="11"/>
          </p:nvPr>
        </p:nvSpPr>
        <p:spPr>
          <a:xfrm>
            <a:off x="764088" y="1706170"/>
            <a:ext cx="10935223" cy="4986178"/>
          </a:xfrm>
        </p:spPr>
        <p:txBody>
          <a:bodyPr/>
          <a:lstStyle/>
          <a:p>
            <a:r>
              <a:rPr lang="en-US" sz="2800" dirty="0"/>
              <a:t>Anaconda Python is a free, open-source platform that allows you to write and execute code in the programming language Python.</a:t>
            </a:r>
          </a:p>
          <a:p>
            <a:r>
              <a:rPr lang="en-US" sz="2800" dirty="0"/>
              <a:t>Anaconda Python is the perfect platform for beginners who want to learn Python. It's easy to install, and you can get started quickly with the included </a:t>
            </a:r>
            <a:r>
              <a:rPr lang="en-US" sz="2800" dirty="0" err="1"/>
              <a:t>Jupyter</a:t>
            </a:r>
            <a:r>
              <a:rPr lang="en-US" sz="2800" dirty="0"/>
              <a:t> Notebook.</a:t>
            </a:r>
          </a:p>
          <a:p>
            <a:r>
              <a:rPr lang="en-US" sz="2800" dirty="0"/>
              <a:t>People like using Anaconda Python because it simplifies package deployment and management. It also comes with a large number of libraries/packages that you can use for your projects.</a:t>
            </a:r>
          </a:p>
          <a:p>
            <a:endParaRPr lang="en-US" dirty="0"/>
          </a:p>
        </p:txBody>
      </p:sp>
    </p:spTree>
    <p:extLst>
      <p:ext uri="{BB962C8B-B14F-4D97-AF65-F5344CB8AC3E}">
        <p14:creationId xmlns:p14="http://schemas.microsoft.com/office/powerpoint/2010/main" val="140429321"/>
      </p:ext>
    </p:extLst>
  </p:cSld>
  <p:clrMapOvr>
    <a:masterClrMapping/>
  </p:clrMapOvr>
</p:sld>
</file>

<file path=ppt/theme/theme1.xml><?xml version="1.0" encoding="utf-8"?>
<a:theme xmlns:a="http://schemas.openxmlformats.org/drawingml/2006/main" name="Office Theme">
  <a:themeElements>
    <a:clrScheme name="GIS 2025">
      <a:dk1>
        <a:srgbClr val="231F20"/>
      </a:dk1>
      <a:lt1>
        <a:srgbClr val="FFFFFF"/>
      </a:lt1>
      <a:dk2>
        <a:srgbClr val="00467F"/>
      </a:dk2>
      <a:lt2>
        <a:srgbClr val="93DDF8"/>
      </a:lt2>
      <a:accent1>
        <a:srgbClr val="D7DF23"/>
      </a:accent1>
      <a:accent2>
        <a:srgbClr val="E86524"/>
      </a:accent2>
      <a:accent3>
        <a:srgbClr val="09A5DF"/>
      </a:accent3>
      <a:accent4>
        <a:srgbClr val="6DBF69"/>
      </a:accent4>
      <a:accent5>
        <a:srgbClr val="002750"/>
      </a:accent5>
      <a:accent6>
        <a:srgbClr val="000000"/>
      </a:accent6>
      <a:hlink>
        <a:srgbClr val="09A5DF"/>
      </a:hlink>
      <a:folHlink>
        <a:srgbClr val="00467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7110DCC8-1C8B-144D-B9A3-1A39FFB939D7}" vid="{DA75F875-7CBB-414E-A894-DAFBC4577E66}"/>
    </a:ext>
  </a:extLst>
</a:theme>
</file>

<file path=docProps/app.xml><?xml version="1.0" encoding="utf-8"?>
<Properties xmlns="http://schemas.openxmlformats.org/officeDocument/2006/extended-properties" xmlns:vt="http://schemas.openxmlformats.org/officeDocument/2006/docPropsVTypes">
  <Template>2025_GIS-VT_PPT-Template</Template>
  <TotalTime>789</TotalTime>
  <Words>716</Words>
  <Application>Microsoft Office PowerPoint</Application>
  <PresentationFormat>Widescreen</PresentationFormat>
  <Paragraphs>77</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-apple-system</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Tammy Brown</dc:creator>
  <cp:lastModifiedBy>Brad Welborn</cp:lastModifiedBy>
  <cp:revision>13</cp:revision>
  <dcterms:created xsi:type="dcterms:W3CDTF">2025-01-21T16:42:34Z</dcterms:created>
  <dcterms:modified xsi:type="dcterms:W3CDTF">2025-03-03T03:47:08Z</dcterms:modified>
</cp:coreProperties>
</file>

<file path=docProps/thumbnail.jpeg>
</file>